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1" r:id="rId8"/>
    <p:sldId id="264" r:id="rId9"/>
    <p:sldId id="266" r:id="rId10"/>
    <p:sldId id="262" r:id="rId11"/>
    <p:sldId id="267" r:id="rId12"/>
    <p:sldId id="269" r:id="rId13"/>
    <p:sldId id="270" r:id="rId14"/>
    <p:sldId id="271" r:id="rId15"/>
    <p:sldId id="268" r:id="rId16"/>
    <p:sldId id="272" r:id="rId17"/>
    <p:sldId id="274" r:id="rId18"/>
    <p:sldId id="273" r:id="rId1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DFCAEAEB-2817-4F91-A3FB-140968AE31C9}" type="datetimeFigureOut">
              <a:rPr lang="es-CO" smtClean="0"/>
              <a:t>10/03/2017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2693318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FCAEAEB-2817-4F91-A3FB-140968AE31C9}" type="datetimeFigureOut">
              <a:rPr lang="es-CO" smtClean="0"/>
              <a:t>10/03/2017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4099146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CAEAEB-2817-4F91-A3FB-140968AE31C9}" type="datetimeFigureOut">
              <a:rPr lang="es-CO" smtClean="0"/>
              <a:t>10/03/2017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2486978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DFCAEAEB-2817-4F91-A3FB-140968AE31C9}" type="datetimeFigureOut">
              <a:rPr lang="es-CO" smtClean="0"/>
              <a:t>10/03/2017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1698537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DFCAEAEB-2817-4F91-A3FB-140968AE31C9}" type="datetimeFigureOut">
              <a:rPr lang="es-CO" smtClean="0"/>
              <a:t>10/03/2017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380134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DFCAEAEB-2817-4F91-A3FB-140968AE31C9}" type="datetimeFigureOut">
              <a:rPr lang="es-CO" smtClean="0"/>
              <a:t>10/03/2017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827664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FCAEAEB-2817-4F91-A3FB-140968AE31C9}" type="datetimeFigureOut">
              <a:rPr lang="es-CO" smtClean="0"/>
              <a:t>10/03/2017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3831133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FCAEAEB-2817-4F91-A3FB-140968AE31C9}" type="datetimeFigureOut">
              <a:rPr lang="es-CO" smtClean="0"/>
              <a:t>10/03/2017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386117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FCAEAEB-2817-4F91-A3FB-140968AE31C9}" type="datetimeFigureOut">
              <a:rPr lang="es-CO" smtClean="0"/>
              <a:t>10/03/2017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145067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FCAEAEB-2817-4F91-A3FB-140968AE31C9}" type="datetimeFigureOut">
              <a:rPr lang="es-CO" smtClean="0"/>
              <a:t>10/03/2017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2870608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FCAEAEB-2817-4F91-A3FB-140968AE31C9}" type="datetimeFigureOut">
              <a:rPr lang="es-CO" smtClean="0"/>
              <a:t>10/03/2017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EC56C7-C0B8-4454-BCE0-77B0094C8D0F}" type="slidenum">
              <a:rPr lang="es-CO" smtClean="0"/>
              <a:t>‹Nº›</a:t>
            </a:fld>
            <a:endParaRPr lang="es-CO"/>
          </a:p>
        </p:txBody>
      </p:sp>
    </p:spTree>
    <p:extLst>
      <p:ext uri="{BB962C8B-B14F-4D97-AF65-F5344CB8AC3E}">
        <p14:creationId xmlns:p14="http://schemas.microsoft.com/office/powerpoint/2010/main" val="1582241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CAEAEB-2817-4F91-A3FB-140968AE31C9}" type="datetimeFigureOut">
              <a:rPr lang="es-CO" smtClean="0"/>
              <a:t>10/03/2017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EC56C7-C0B8-4454-BCE0-77B0094C8D0F}" type="slidenum">
              <a:rPr lang="es-CO" smtClean="0"/>
              <a:t>‹Nº›</a:t>
            </a:fld>
            <a:endParaRPr lang="es-CO"/>
          </a:p>
        </p:txBody>
      </p:sp>
    </p:spTree>
    <p:extLst>
      <p:ext uri="{BB962C8B-B14F-4D97-AF65-F5344CB8AC3E}">
        <p14:creationId xmlns:p14="http://schemas.microsoft.com/office/powerpoint/2010/main" val="3445681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09010" y="297904"/>
            <a:ext cx="9144000" cy="1237379"/>
          </a:xfrm>
        </p:spPr>
        <p:txBody>
          <a:bodyPr>
            <a:normAutofit/>
          </a:bodyPr>
          <a:lstStyle/>
          <a:p>
            <a:r>
              <a:rPr lang="es-CO" sz="6600" b="1" i="1" dirty="0"/>
              <a:t>EL DÍA MEMORABLE</a:t>
            </a:r>
          </a:p>
        </p:txBody>
      </p:sp>
      <p:pic>
        <p:nvPicPr>
          <p:cNvPr id="4" name="Imagen 3"/>
          <p:cNvPicPr>
            <a:picLocks noChangeAspect="1"/>
          </p:cNvPicPr>
          <p:nvPr/>
        </p:nvPicPr>
        <p:blipFill>
          <a:blip r:embed="rId2"/>
          <a:stretch>
            <a:fillRect/>
          </a:stretch>
        </p:blipFill>
        <p:spPr>
          <a:xfrm>
            <a:off x="3642852" y="2293495"/>
            <a:ext cx="5206180" cy="4122053"/>
          </a:xfrm>
          <a:prstGeom prst="rect">
            <a:avLst/>
          </a:prstGeom>
          <a:scene3d>
            <a:camera prst="orthographicFront"/>
            <a:lightRig rig="threePt" dir="t"/>
          </a:scene3d>
          <a:sp3d>
            <a:bevelT w="165100" prst="coolSlant"/>
          </a:sp3d>
        </p:spPr>
      </p:pic>
      <p:sp>
        <p:nvSpPr>
          <p:cNvPr id="5" name="Abrir llave 4"/>
          <p:cNvSpPr/>
          <p:nvPr/>
        </p:nvSpPr>
        <p:spPr>
          <a:xfrm>
            <a:off x="2293495" y="2173575"/>
            <a:ext cx="1169233" cy="4241973"/>
          </a:xfrm>
          <a:prstGeom prst="leftBrace">
            <a:avLst/>
          </a:prstGeom>
          <a:effectLst>
            <a:glow rad="101600">
              <a:srgbClr val="FF0000">
                <a:alpha val="60000"/>
              </a:srgb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6" name="Signo menos 5"/>
          <p:cNvSpPr/>
          <p:nvPr/>
        </p:nvSpPr>
        <p:spPr>
          <a:xfrm>
            <a:off x="1509010" y="1535283"/>
            <a:ext cx="9283907" cy="29351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8" name="Imagen 7"/>
          <p:cNvPicPr>
            <a:picLocks noChangeAspect="1"/>
          </p:cNvPicPr>
          <p:nvPr/>
        </p:nvPicPr>
        <p:blipFill>
          <a:blip r:embed="rId3"/>
          <a:stretch>
            <a:fillRect/>
          </a:stretch>
        </p:blipFill>
        <p:spPr>
          <a:xfrm flipH="1">
            <a:off x="8869827" y="2038662"/>
            <a:ext cx="1383443" cy="4481323"/>
          </a:xfrm>
          <a:prstGeom prst="rect">
            <a:avLst/>
          </a:prstGeom>
        </p:spPr>
      </p:pic>
    </p:spTree>
    <p:extLst>
      <p:ext uri="{BB962C8B-B14F-4D97-AF65-F5344CB8AC3E}">
        <p14:creationId xmlns:p14="http://schemas.microsoft.com/office/powerpoint/2010/main" val="3896123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6000" b="1" dirty="0"/>
              <a:t>Iniciación de la pascua</a:t>
            </a:r>
          </a:p>
        </p:txBody>
      </p:sp>
      <p:sp>
        <p:nvSpPr>
          <p:cNvPr id="3" name="Marcador de contenido 2"/>
          <p:cNvSpPr>
            <a:spLocks noGrp="1"/>
          </p:cNvSpPr>
          <p:nvPr>
            <p:ph idx="1"/>
          </p:nvPr>
        </p:nvSpPr>
        <p:spPr>
          <a:xfrm>
            <a:off x="838200" y="1825625"/>
            <a:ext cx="10515600" cy="4859988"/>
          </a:xfrm>
        </p:spPr>
        <p:style>
          <a:lnRef idx="2">
            <a:schemeClr val="dk1"/>
          </a:lnRef>
          <a:fillRef idx="1">
            <a:schemeClr val="lt1"/>
          </a:fillRef>
          <a:effectRef idx="0">
            <a:schemeClr val="dk1"/>
          </a:effectRef>
          <a:fontRef idx="minor">
            <a:schemeClr val="dk1"/>
          </a:fontRef>
        </p:style>
        <p:txBody>
          <a:bodyPr>
            <a:normAutofit fontScale="92500"/>
          </a:bodyPr>
          <a:lstStyle/>
          <a:p>
            <a:r>
              <a:rPr lang="es-CO" b="1" dirty="0">
                <a:solidFill>
                  <a:srgbClr val="FF0000"/>
                </a:solidFill>
              </a:rPr>
              <a:t>Éxodo 12.1-14.</a:t>
            </a:r>
          </a:p>
          <a:p>
            <a:r>
              <a:rPr lang="es-CO" dirty="0"/>
              <a:t>Habló Jehová a Moisés y a Aarón en la tierra de Egipto, y les dijo: 2 "</a:t>
            </a:r>
            <a:r>
              <a:rPr lang="es-CO" b="1" u="sng" dirty="0"/>
              <a:t>Este mes será para vosotros el principal entre los mes</a:t>
            </a:r>
            <a:r>
              <a:rPr lang="es-CO" dirty="0"/>
              <a:t>es; </a:t>
            </a:r>
            <a:r>
              <a:rPr lang="es-CO" b="1" u="sng" dirty="0"/>
              <a:t>os será el primero de los meses del año</a:t>
            </a:r>
            <a:r>
              <a:rPr lang="es-CO" dirty="0"/>
              <a:t>. 3 Hablad a toda la congregación de Israel, y decid: "El día diez de este mes tomará cada uno un cordero según las familias de los padres, un cordero por familia. 4 Pero si la familia es demasiado pequeña, que no baste para comer el cordero, entonces él y el vecino más cercano a su casa tomarán uno según el número de las personas; conforme al comer de cada hombre os repartiréis el cordero. 5 </a:t>
            </a:r>
            <a:r>
              <a:rPr lang="es-CO" b="1" u="sng" dirty="0"/>
              <a:t>El animal será sin defecto</a:t>
            </a:r>
            <a:r>
              <a:rPr lang="es-CO" dirty="0"/>
              <a:t>, </a:t>
            </a:r>
            <a:r>
              <a:rPr lang="es-CO" b="1" u="sng" dirty="0"/>
              <a:t>macho de un año</a:t>
            </a:r>
            <a:r>
              <a:rPr lang="es-CO" dirty="0"/>
              <a:t>; lo tomaréis de las ovejas o de las cabras. 6 Lo guardaréis hasta </a:t>
            </a:r>
            <a:r>
              <a:rPr lang="es-CO" b="1" u="sng" dirty="0"/>
              <a:t>el día catorce</a:t>
            </a:r>
            <a:r>
              <a:rPr lang="es-CO" dirty="0"/>
              <a:t> de este mes, y lo inmolará toda la congregación del pueblo de Israel entre las dos tardes. 7 Tomarán de la sangre y la pondrán en los dos postes y en el dintel de las casas en que lo han de comer. </a:t>
            </a:r>
          </a:p>
          <a:p>
            <a:endParaRPr lang="es-CO" dirty="0"/>
          </a:p>
        </p:txBody>
      </p:sp>
    </p:spTree>
    <p:extLst>
      <p:ext uri="{BB962C8B-B14F-4D97-AF65-F5344CB8AC3E}">
        <p14:creationId xmlns:p14="http://schemas.microsoft.com/office/powerpoint/2010/main" val="36958939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27702"/>
            <a:ext cx="10515600" cy="6061587"/>
          </a:xfrm>
        </p:spPr>
        <p:style>
          <a:lnRef idx="2">
            <a:schemeClr val="dk1"/>
          </a:lnRef>
          <a:fillRef idx="1">
            <a:schemeClr val="lt1"/>
          </a:fillRef>
          <a:effectRef idx="0">
            <a:schemeClr val="dk1"/>
          </a:effectRef>
          <a:fontRef idx="minor">
            <a:schemeClr val="dk1"/>
          </a:fontRef>
        </p:style>
        <p:txBody>
          <a:bodyPr>
            <a:normAutofit fontScale="92500"/>
          </a:bodyPr>
          <a:lstStyle/>
          <a:p>
            <a:r>
              <a:rPr lang="es-CO" dirty="0"/>
              <a:t>8 Esa noche comerán la carne asada al fuego y panes sin levadura; con hierbas amargas lo comerán. 9 Ninguna cosa comeréis de él cruda ni cocida en agua, sino asada al fuego; comeréis también su cabeza, sus patas y sus entrañas. 10 Ninguna cosa dejaréis de él hasta la mañana; y lo que quede hasta la mañana, lo quemaréis en el fuego. 11 </a:t>
            </a:r>
            <a:r>
              <a:rPr lang="es-CO" b="1" u="sng" dirty="0"/>
              <a:t>Lo habéis de comer así: ceñidos con un cinto, con vuestros pies calzados y con el bastón en la mano; y lo comeréis apresuradamente</a:t>
            </a:r>
            <a:r>
              <a:rPr lang="es-CO" dirty="0"/>
              <a:t>. ES LA PASCUA DE JEHOVÁ.</a:t>
            </a:r>
          </a:p>
          <a:p>
            <a:r>
              <a:rPr lang="es-CO" dirty="0"/>
              <a:t> 12 Pues yo pasaré aquella noche por la tierra de Egipto y heriré a todo primogénito en la tierra de Egipto, así de los hombres como de las bestias, y ejecutaré mis juicios en todos los dioses de Egipto. Yo, Jehová. 13 "</a:t>
            </a:r>
            <a:r>
              <a:rPr lang="es-CO" b="1" u="sng" dirty="0"/>
              <a:t>La sangre os será por señal en las casas donde vosotros estéis; veré la sangre y pasaré de largo ante vosotros, y no habrá entre vosotros plaga de mortandad cuando hiera la tierra de Egipto</a:t>
            </a:r>
            <a:r>
              <a:rPr lang="es-CO" dirty="0"/>
              <a:t>.</a:t>
            </a:r>
          </a:p>
          <a:p>
            <a:r>
              <a:rPr lang="es-CO" dirty="0"/>
              <a:t> 14 </a:t>
            </a:r>
            <a:r>
              <a:rPr lang="es-CO" b="1" u="sng" dirty="0"/>
              <a:t>Este día os será memorable</a:t>
            </a:r>
            <a:r>
              <a:rPr lang="es-CO" dirty="0"/>
              <a:t>, y lo celebraréis como fiesta solemne para Jehová durante vuestras generaciones; por estatuto perpetuo lo celebraréis”.</a:t>
            </a:r>
          </a:p>
          <a:p>
            <a:endParaRPr lang="es-CO" dirty="0"/>
          </a:p>
        </p:txBody>
      </p:sp>
    </p:spTree>
    <p:extLst>
      <p:ext uri="{BB962C8B-B14F-4D97-AF65-F5344CB8AC3E}">
        <p14:creationId xmlns:p14="http://schemas.microsoft.com/office/powerpoint/2010/main" val="3147451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0">
            <a:schemeClr val="accent1"/>
          </a:lnRef>
          <a:fillRef idx="3">
            <a:schemeClr val="accent1"/>
          </a:fillRef>
          <a:effectRef idx="3">
            <a:schemeClr val="accent1"/>
          </a:effectRef>
          <a:fontRef idx="minor">
            <a:schemeClr val="lt1"/>
          </a:fontRef>
        </p:style>
        <p:txBody>
          <a:bodyPr>
            <a:noAutofit/>
          </a:bodyPr>
          <a:lstStyle/>
          <a:p>
            <a:r>
              <a:rPr lang="es-CO" sz="3200" b="1" dirty="0"/>
              <a:t>Este día os será memorable, y lo celebraréis como fiesta solemne para Jehová durante vuestras generaciones; por estatuto perpetuo lo celebraréis</a:t>
            </a:r>
          </a:p>
        </p:txBody>
      </p:sp>
      <p:sp>
        <p:nvSpPr>
          <p:cNvPr id="3" name="Marcador de contenido 2"/>
          <p:cNvSpPr>
            <a:spLocks noGrp="1"/>
          </p:cNvSpPr>
          <p:nvPr>
            <p:ph idx="1"/>
          </p:nvPr>
        </p:nvSpPr>
        <p:spPr>
          <a:xfrm>
            <a:off x="838200" y="5073444"/>
            <a:ext cx="10515600" cy="1327355"/>
          </a:xfrm>
          <a:scene3d>
            <a:camera prst="orthographicFront"/>
            <a:lightRig rig="threePt" dir="t"/>
          </a:scene3d>
          <a:sp3d>
            <a:bevelT w="165100" prst="coolSlant"/>
          </a:sp3d>
        </p:spPr>
        <p:style>
          <a:lnRef idx="1">
            <a:schemeClr val="accent1"/>
          </a:lnRef>
          <a:fillRef idx="3">
            <a:schemeClr val="accent1"/>
          </a:fillRef>
          <a:effectRef idx="2">
            <a:schemeClr val="accent1"/>
          </a:effectRef>
          <a:fontRef idx="minor">
            <a:schemeClr val="lt1"/>
          </a:fontRef>
        </p:style>
        <p:txBody>
          <a:bodyPr>
            <a:normAutofit lnSpcReduction="10000"/>
          </a:bodyPr>
          <a:lstStyle/>
          <a:p>
            <a:pPr marL="0" indent="0">
              <a:buNone/>
            </a:pPr>
            <a:r>
              <a:rPr lang="es-CO" sz="3200" dirty="0"/>
              <a:t>Este día era “memorable”, porque apuntaba al día cuando Cristo debía morir en el Calvario. Y a la culminación de los 6000 años de pecado, por el cual debían estar preparados.</a:t>
            </a:r>
          </a:p>
        </p:txBody>
      </p:sp>
      <p:pic>
        <p:nvPicPr>
          <p:cNvPr id="4" name="Imagen 3"/>
          <p:cNvPicPr>
            <a:picLocks noChangeAspect="1"/>
          </p:cNvPicPr>
          <p:nvPr/>
        </p:nvPicPr>
        <p:blipFill>
          <a:blip r:embed="rId2"/>
          <a:stretch>
            <a:fillRect/>
          </a:stretch>
        </p:blipFill>
        <p:spPr>
          <a:xfrm>
            <a:off x="838199" y="1917290"/>
            <a:ext cx="5120149" cy="2949678"/>
          </a:xfrm>
          <a:prstGeom prst="rect">
            <a:avLst/>
          </a:prstGeom>
        </p:spPr>
      </p:pic>
      <p:pic>
        <p:nvPicPr>
          <p:cNvPr id="5" name="Imagen 4"/>
          <p:cNvPicPr>
            <a:picLocks noChangeAspect="1"/>
          </p:cNvPicPr>
          <p:nvPr/>
        </p:nvPicPr>
        <p:blipFill>
          <a:blip r:embed="rId3"/>
          <a:stretch>
            <a:fillRect/>
          </a:stretch>
        </p:blipFill>
        <p:spPr>
          <a:xfrm>
            <a:off x="7262352" y="1917290"/>
            <a:ext cx="4091448" cy="2949678"/>
          </a:xfrm>
          <a:prstGeom prst="rect">
            <a:avLst/>
          </a:prstGeom>
        </p:spPr>
      </p:pic>
    </p:spTree>
    <p:extLst>
      <p:ext uri="{BB962C8B-B14F-4D97-AF65-F5344CB8AC3E}">
        <p14:creationId xmlns:p14="http://schemas.microsoft.com/office/powerpoint/2010/main" val="383847183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54833"/>
            <a:ext cx="10515600" cy="641579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s-CO" sz="3600" b="1" dirty="0"/>
              <a:t>¿</a:t>
            </a:r>
            <a:r>
              <a:rPr lang="es-CO" sz="3200" b="1" dirty="0"/>
              <a:t>Cuántos siglos pasaron para que se cumpliera esta profecía, a la cual apuntaba este evento, del “día memorable?”</a:t>
            </a:r>
          </a:p>
          <a:p>
            <a:r>
              <a:rPr lang="es-CO" sz="2600" dirty="0">
                <a:solidFill>
                  <a:srgbClr val="FF0000"/>
                </a:solidFill>
              </a:rPr>
              <a:t>Conflicto de los Siglos p 450, 5</a:t>
            </a:r>
            <a:r>
              <a:rPr lang="es-CO" sz="2600" dirty="0"/>
              <a:t>: “Estos símbolos se cumplieron no sólo en cuanto al acontecimiento sino también en cuanto al tiempo. </a:t>
            </a:r>
            <a:r>
              <a:rPr lang="es-CO" sz="2600" b="1" u="sng" dirty="0"/>
              <a:t>El día catorce del primer mes de los judíos</a:t>
            </a:r>
            <a:r>
              <a:rPr lang="es-CO" sz="2600" dirty="0"/>
              <a:t>, </a:t>
            </a:r>
            <a:r>
              <a:rPr lang="es-CO" sz="2600" b="1" u="sng" dirty="0"/>
              <a:t>el mismo día y el mismo mes en que quince largos siglos antes el cordero pascual había sido inmolado</a:t>
            </a:r>
            <a:r>
              <a:rPr lang="es-CO" sz="2600" b="1" dirty="0"/>
              <a:t>, </a:t>
            </a:r>
            <a:r>
              <a:rPr lang="es-CO" sz="2600" dirty="0"/>
              <a:t>Cristo después de haber comido la pascua con sus discípulos, estableció la institución que debía conmemorar su propia muerte como “Cordero de Dios que quita el pecado del mundo”. En aquella misma noche fue aprehendido por manos impías, para ser crucificado e inmolado”.</a:t>
            </a:r>
          </a:p>
          <a:p>
            <a:pPr marL="0" indent="0">
              <a:buNone/>
            </a:pPr>
            <a:r>
              <a:rPr lang="es-CO" b="1" dirty="0"/>
              <a:t>¿El día memorable, a que año correspondió?</a:t>
            </a:r>
          </a:p>
          <a:p>
            <a:pPr marL="0" indent="0">
              <a:buNone/>
            </a:pPr>
            <a:r>
              <a:rPr lang="es-CO" sz="2400" dirty="0">
                <a:solidFill>
                  <a:srgbClr val="FF0000"/>
                </a:solidFill>
              </a:rPr>
              <a:t>Conflicto de los Siglos p,375, 3, </a:t>
            </a:r>
            <a:r>
              <a:rPr lang="es-CO" sz="2400" dirty="0"/>
              <a:t>dice: “</a:t>
            </a:r>
            <a:r>
              <a:rPr lang="es-CO" sz="2400" u="sng" dirty="0"/>
              <a:t>En el </a:t>
            </a:r>
            <a:r>
              <a:rPr lang="es-CO" sz="2400" b="1" u="sng" dirty="0"/>
              <a:t>año 31 </a:t>
            </a:r>
            <a:r>
              <a:rPr lang="es-CO" sz="2400" u="sng" dirty="0"/>
              <a:t>de J. C. </a:t>
            </a:r>
            <a:r>
              <a:rPr lang="es-CO" sz="2400" dirty="0"/>
              <a:t>tres años y medio después de su bautismo, muestro Señor fue crucificado. Con el gran sacrificio ofrecido en el Calvario, terminó aquel sistema de ofrendas que durante CUATRO MIL AÑOS había prefigurado al Cordero de Dios”.   </a:t>
            </a:r>
          </a:p>
        </p:txBody>
      </p:sp>
    </p:spTree>
    <p:extLst>
      <p:ext uri="{BB962C8B-B14F-4D97-AF65-F5344CB8AC3E}">
        <p14:creationId xmlns:p14="http://schemas.microsoft.com/office/powerpoint/2010/main" val="916119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5400" b="1" i="1" dirty="0"/>
              <a:t>Cronograma profético de la pascua</a:t>
            </a:r>
          </a:p>
        </p:txBody>
      </p:sp>
      <p:sp>
        <p:nvSpPr>
          <p:cNvPr id="3" name="Marcador de contenido 2"/>
          <p:cNvSpPr>
            <a:spLocks noGrp="1"/>
          </p:cNvSpPr>
          <p:nvPr>
            <p:ph idx="1"/>
          </p:nvPr>
        </p:nvSpPr>
        <p:spPr>
          <a:xfrm>
            <a:off x="838200" y="5058047"/>
            <a:ext cx="10515600" cy="1672537"/>
          </a:xfrm>
        </p:spPr>
        <p:txBody>
          <a:bodyPr>
            <a:normAutofit fontScale="85000" lnSpcReduction="20000"/>
          </a:bodyPr>
          <a:lstStyle/>
          <a:p>
            <a:pPr marL="0" indent="0" algn="ctr">
              <a:buNone/>
            </a:pPr>
            <a:r>
              <a:rPr lang="es-CO" sz="3200" b="1" dirty="0"/>
              <a:t>El día catorce del primer mes de los judíos, el mismo día y el mismo mes en que quince largos siglos antes el cordero pascual había sido inmolado.</a:t>
            </a:r>
          </a:p>
          <a:p>
            <a:pPr marL="0" indent="0" algn="ctr">
              <a:buNone/>
            </a:pPr>
            <a:r>
              <a:rPr lang="es-CO" sz="3200" b="1" dirty="0"/>
              <a:t>OBSERVA LA PRECISIÓN EN EL CUMPLIMIENTO PROFÉTICO, NI UN DÍA MÁS NI UN DÍA MENOS.</a:t>
            </a:r>
          </a:p>
        </p:txBody>
      </p:sp>
      <p:pic>
        <p:nvPicPr>
          <p:cNvPr id="4" name="Imagen 3"/>
          <p:cNvPicPr>
            <a:picLocks noChangeAspect="1"/>
          </p:cNvPicPr>
          <p:nvPr/>
        </p:nvPicPr>
        <p:blipFill>
          <a:blip r:embed="rId2"/>
          <a:stretch>
            <a:fillRect/>
          </a:stretch>
        </p:blipFill>
        <p:spPr>
          <a:xfrm>
            <a:off x="838199" y="1963711"/>
            <a:ext cx="2924331" cy="2968521"/>
          </a:xfrm>
          <a:prstGeom prst="rect">
            <a:avLst/>
          </a:prstGeom>
        </p:spPr>
      </p:pic>
      <p:pic>
        <p:nvPicPr>
          <p:cNvPr id="5" name="Imagen 4"/>
          <p:cNvPicPr>
            <a:picLocks noChangeAspect="1"/>
          </p:cNvPicPr>
          <p:nvPr/>
        </p:nvPicPr>
        <p:blipFill>
          <a:blip r:embed="rId3"/>
          <a:stretch>
            <a:fillRect/>
          </a:stretch>
        </p:blipFill>
        <p:spPr>
          <a:xfrm>
            <a:off x="8982075" y="1963711"/>
            <a:ext cx="2371725" cy="2968521"/>
          </a:xfrm>
          <a:prstGeom prst="rect">
            <a:avLst/>
          </a:prstGeom>
        </p:spPr>
      </p:pic>
      <p:sp>
        <p:nvSpPr>
          <p:cNvPr id="7" name="Flecha: a la derecha 6"/>
          <p:cNvSpPr/>
          <p:nvPr/>
        </p:nvSpPr>
        <p:spPr>
          <a:xfrm>
            <a:off x="3762530" y="2719114"/>
            <a:ext cx="5219545" cy="1457713"/>
          </a:xfrm>
          <a:prstGeom prst="rightArrow">
            <a:avLst/>
          </a:prstGeom>
          <a:solidFill>
            <a:srgbClr val="C0000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2800" b="1" dirty="0"/>
              <a:t>Quince siglos = 1.500 años</a:t>
            </a:r>
          </a:p>
        </p:txBody>
      </p:sp>
    </p:spTree>
    <p:extLst>
      <p:ext uri="{BB962C8B-B14F-4D97-AF65-F5344CB8AC3E}">
        <p14:creationId xmlns:p14="http://schemas.microsoft.com/office/powerpoint/2010/main" val="54343985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65471"/>
            <a:ext cx="10515600" cy="6592529"/>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pPr marL="0" indent="0">
              <a:buNone/>
            </a:pPr>
            <a:r>
              <a:rPr lang="es-CO" sz="3200" b="1" dirty="0"/>
              <a:t>¿Cuándo fue ofrecido por primera ves el “Cordero de Dios que quita el pecado del mundo?</a:t>
            </a:r>
          </a:p>
          <a:p>
            <a:pPr marL="0" indent="0">
              <a:buNone/>
            </a:pPr>
            <a:r>
              <a:rPr lang="es-CO" dirty="0"/>
              <a:t>La respuesta la encontramos en </a:t>
            </a:r>
            <a:r>
              <a:rPr lang="es-CO" b="1" dirty="0">
                <a:solidFill>
                  <a:srgbClr val="FF0000"/>
                </a:solidFill>
              </a:rPr>
              <a:t>Génesis 3:21. “</a:t>
            </a:r>
            <a:r>
              <a:rPr lang="es-CO" b="1" i="1" dirty="0"/>
              <a:t>Y Jehová Dios hizo para el hombre y su mujer túnicas de pieles, y los vistió”.</a:t>
            </a:r>
          </a:p>
          <a:p>
            <a:pPr marL="0" indent="0">
              <a:buNone/>
            </a:pPr>
            <a:r>
              <a:rPr lang="es-CO" b="1" i="1" dirty="0"/>
              <a:t> </a:t>
            </a:r>
            <a:r>
              <a:rPr lang="es-CO" dirty="0"/>
              <a:t>Es de sentido común pensar que para obtener las “pieles” se sacrificaron dos corderos, que “prefiguraban al Cordero de Dios”. Por ende </a:t>
            </a:r>
            <a:r>
              <a:rPr lang="es-CO" dirty="0">
                <a:solidFill>
                  <a:srgbClr val="FF0000"/>
                </a:solidFill>
              </a:rPr>
              <a:t>Ap.13: 8 </a:t>
            </a:r>
            <a:r>
              <a:rPr lang="es-CO" dirty="0"/>
              <a:t>dice:  “</a:t>
            </a:r>
            <a:r>
              <a:rPr lang="es-CO" b="1" i="1" dirty="0"/>
              <a:t>….. cuyos nombres no están inscritos en el libro de la vida del Cordero, </a:t>
            </a:r>
            <a:r>
              <a:rPr lang="es-CO" b="1" i="1" u="sng" dirty="0"/>
              <a:t>quien fue inmolado desde la fundación del mundo</a:t>
            </a:r>
            <a:r>
              <a:rPr lang="es-CO" dirty="0"/>
              <a:t>”</a:t>
            </a:r>
          </a:p>
          <a:p>
            <a:pPr marL="0" indent="0">
              <a:buNone/>
            </a:pPr>
            <a:endParaRPr lang="es-CO" dirty="0"/>
          </a:p>
          <a:p>
            <a:pPr marL="0" indent="0">
              <a:buNone/>
            </a:pPr>
            <a:r>
              <a:rPr lang="es-CO" sz="3200" b="1" dirty="0"/>
              <a:t>¿Cuántos años transcurrieron desde este sacrificio, hasta el </a:t>
            </a:r>
            <a:r>
              <a:rPr lang="es-CO" sz="3000" b="1" dirty="0"/>
              <a:t>cordero pascual que fue sacrificado por Moisés, en Éxo.12:?</a:t>
            </a:r>
            <a:r>
              <a:rPr lang="es-CO" dirty="0"/>
              <a:t>.</a:t>
            </a:r>
          </a:p>
          <a:p>
            <a:pPr marL="0" indent="0">
              <a:buNone/>
            </a:pPr>
            <a:r>
              <a:rPr lang="es-CO" dirty="0"/>
              <a:t> ¡2.500 años! Aquí tenemos otra evidencia BIBLICA, que desde el primer sacrificio ofrecido en el Edén, hasta la muerte de Cristo en el calvario, transcurrieron 4.000 años.  </a:t>
            </a:r>
          </a:p>
          <a:p>
            <a:pPr marL="0" indent="0">
              <a:buNone/>
            </a:pPr>
            <a:endParaRPr lang="es-CO" sz="3000" b="1" dirty="0"/>
          </a:p>
          <a:p>
            <a:pPr marL="0" indent="0">
              <a:buNone/>
            </a:pPr>
            <a:r>
              <a:rPr lang="es-CO" sz="3000" b="1" dirty="0"/>
              <a:t>¿Qué evento trascendental se realiza desde el primer sacrificio ofrecido en el Edén, hasta hoy?</a:t>
            </a:r>
          </a:p>
          <a:p>
            <a:pPr marL="0" indent="0">
              <a:buNone/>
            </a:pPr>
            <a:r>
              <a:rPr lang="es-CO" sz="3000" b="1" dirty="0">
                <a:solidFill>
                  <a:srgbClr val="FF0000"/>
                </a:solidFill>
              </a:rPr>
              <a:t>Conflicto de los Siglos p 572, 1: </a:t>
            </a:r>
            <a:r>
              <a:rPr lang="es-CO" sz="2600" dirty="0"/>
              <a:t>“La gran </a:t>
            </a:r>
            <a:r>
              <a:rPr lang="es-CO" sz="2600" b="1" dirty="0"/>
              <a:t>CONTROVERSIA </a:t>
            </a:r>
            <a:r>
              <a:rPr lang="es-CO" sz="2600" dirty="0"/>
              <a:t>entre Cristo y Satanás, sostenida desde hace cerca de SEIS MIL AÑOS, está por TERMINAR”.</a:t>
            </a:r>
          </a:p>
          <a:p>
            <a:pPr marL="0" indent="0">
              <a:buNone/>
            </a:pPr>
            <a:endParaRPr lang="es-CO" sz="3500" dirty="0"/>
          </a:p>
        </p:txBody>
      </p:sp>
    </p:spTree>
    <p:extLst>
      <p:ext uri="{BB962C8B-B14F-4D97-AF65-F5344CB8AC3E}">
        <p14:creationId xmlns:p14="http://schemas.microsoft.com/office/powerpoint/2010/main" val="15476811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circle(in)">
                                      <p:cBhvr>
                                        <p:cTn id="15" dur="2000"/>
                                        <p:tgtEl>
                                          <p:spTgt spid="3">
                                            <p:txEl>
                                              <p:pRg st="4" end="4"/>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circle(in)">
                                      <p:cBhvr>
                                        <p:cTn id="18" dur="20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00"/>
                                        <p:tgtEl>
                                          <p:spTgt spid="3">
                                            <p:txEl>
                                              <p:pRg st="7" end="7"/>
                                            </p:txEl>
                                          </p:spTgt>
                                        </p:tgtEl>
                                      </p:cBhvr>
                                    </p:animEffect>
                                  </p:childTnLst>
                                </p:cTn>
                              </p:par>
                              <p:par>
                                <p:cTn id="24" presetID="22" presetClass="entr" presetSubtype="4" fill="hold" nodeType="with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wipe(down)">
                                      <p:cBhvr>
                                        <p:cTn id="2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3600" b="1" dirty="0"/>
              <a:t>LA GRAN CONTROVERSIA; EL CONFLICTO DE LOS SIGLOS, </a:t>
            </a:r>
            <a:br>
              <a:rPr lang="es-CO" sz="3600" b="1" dirty="0"/>
            </a:br>
            <a:r>
              <a:rPr lang="es-CO" sz="3600" b="1" dirty="0"/>
              <a:t>QUE COMENZÓ EN EL EDÉN, ESTÁ POR TERMINAR</a:t>
            </a:r>
          </a:p>
        </p:txBody>
      </p:sp>
      <p:sp>
        <p:nvSpPr>
          <p:cNvPr id="3" name="Marcador de contenido 2"/>
          <p:cNvSpPr>
            <a:spLocks noGrp="1"/>
          </p:cNvSpPr>
          <p:nvPr>
            <p:ph idx="1"/>
          </p:nvPr>
        </p:nvSpPr>
        <p:spPr>
          <a:xfrm>
            <a:off x="838200" y="4976735"/>
            <a:ext cx="10515600" cy="1708878"/>
          </a:xfrm>
        </p:spPr>
        <p:txBody>
          <a:bodyPr>
            <a:normAutofit fontScale="62500" lnSpcReduction="20000"/>
          </a:bodyPr>
          <a:lstStyle/>
          <a:p>
            <a:pPr marL="0" indent="0" algn="ctr">
              <a:buNone/>
            </a:pPr>
            <a:r>
              <a:rPr lang="es-CO" sz="3500" b="1" dirty="0"/>
              <a:t>Un siglo 100 años; 10 siglos 1.000 años; 60 siglos 6.000 años.</a:t>
            </a:r>
          </a:p>
          <a:p>
            <a:pPr marL="0" indent="0" algn="ctr">
              <a:buNone/>
            </a:pPr>
            <a:r>
              <a:rPr lang="es-CO" sz="3600" b="1" dirty="0">
                <a:solidFill>
                  <a:srgbClr val="FF0000"/>
                </a:solidFill>
              </a:rPr>
              <a:t>A LA FECHA, 2017: HAN TRANSCURRIDO 59 SIGLOS, 986 AÑOS, AÑOS PENDIENTES 14</a:t>
            </a:r>
          </a:p>
          <a:p>
            <a:pPr marL="0" indent="0" algn="ctr">
              <a:buNone/>
            </a:pPr>
            <a:r>
              <a:rPr lang="es-CO" sz="3600" b="1" dirty="0"/>
              <a:t>Recuerda: Hay Dos poderes enfrentados por tomar posesión de ti, pero eres tu el que decide a cual servirás. Dios desea que te unas al pueblo de Dios, para que todos sean uno</a:t>
            </a:r>
          </a:p>
        </p:txBody>
      </p:sp>
      <p:pic>
        <p:nvPicPr>
          <p:cNvPr id="6" name="Imagen 5"/>
          <p:cNvPicPr>
            <a:picLocks noChangeAspect="1"/>
          </p:cNvPicPr>
          <p:nvPr/>
        </p:nvPicPr>
        <p:blipFill>
          <a:blip r:embed="rId2"/>
          <a:stretch>
            <a:fillRect/>
          </a:stretch>
        </p:blipFill>
        <p:spPr>
          <a:xfrm>
            <a:off x="7570033" y="1962110"/>
            <a:ext cx="4212235" cy="2878112"/>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3"/>
          <a:stretch>
            <a:fillRect/>
          </a:stretch>
        </p:blipFill>
        <p:spPr>
          <a:xfrm>
            <a:off x="0" y="1962110"/>
            <a:ext cx="4601980" cy="2878112"/>
          </a:xfrm>
          <a:prstGeom prst="rect">
            <a:avLst/>
          </a:prstGeom>
        </p:spPr>
      </p:pic>
      <p:pic>
        <p:nvPicPr>
          <p:cNvPr id="8" name="Imagen 7"/>
          <p:cNvPicPr>
            <a:picLocks noChangeAspect="1"/>
          </p:cNvPicPr>
          <p:nvPr/>
        </p:nvPicPr>
        <p:blipFill>
          <a:blip r:embed="rId4"/>
          <a:stretch>
            <a:fillRect/>
          </a:stretch>
        </p:blipFill>
        <p:spPr>
          <a:xfrm>
            <a:off x="4017364" y="1962111"/>
            <a:ext cx="3412136" cy="2878112"/>
          </a:xfrm>
          <a:prstGeom prst="rect">
            <a:avLst/>
          </a:prstGeom>
        </p:spPr>
      </p:pic>
    </p:spTree>
    <p:extLst>
      <p:ext uri="{BB962C8B-B14F-4D97-AF65-F5344CB8AC3E}">
        <p14:creationId xmlns:p14="http://schemas.microsoft.com/office/powerpoint/2010/main" val="33809585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8200" y="365125"/>
            <a:ext cx="10515600" cy="1613577"/>
          </a:xfrm>
        </p:spPr>
        <p:txBody>
          <a:bodyPr>
            <a:normAutofit fontScale="90000"/>
          </a:bodyPr>
          <a:lstStyle/>
          <a:p>
            <a:pPr algn="ctr"/>
            <a:r>
              <a:rPr lang="es-CO" b="1" dirty="0"/>
              <a:t>Queridos hermanos y amigos: </a:t>
            </a:r>
            <a:r>
              <a:rPr lang="es-CO" b="1" dirty="0" err="1"/>
              <a:t>aprochemos</a:t>
            </a:r>
            <a:r>
              <a:rPr lang="es-CO" b="1" dirty="0"/>
              <a:t> este corto tiempo de gracia que nos queda y apropiémonos de los méritos de Cristo.</a:t>
            </a:r>
          </a:p>
        </p:txBody>
      </p:sp>
      <p:sp>
        <p:nvSpPr>
          <p:cNvPr id="5" name="Marcador de contenido 4"/>
          <p:cNvSpPr>
            <a:spLocks noGrp="1"/>
          </p:cNvSpPr>
          <p:nvPr>
            <p:ph idx="1"/>
          </p:nvPr>
        </p:nvSpPr>
        <p:spPr>
          <a:xfrm>
            <a:off x="838200" y="2158584"/>
            <a:ext cx="10515600" cy="4482059"/>
          </a:xfrm>
          <a:noFill/>
          <a:ln w="9525" cap="flat" cmpd="sng" algn="ctr">
            <a:solidFill>
              <a:schemeClr val="accent2"/>
            </a:solidFill>
            <a:prstDash val="solid"/>
            <a:round/>
            <a:headEnd type="none" w="med" len="med"/>
            <a:tailEnd type="none" w="med" len="med"/>
          </a:ln>
          <a:effectLst>
            <a:glow rad="101600">
              <a:srgbClr val="FF0000">
                <a:alpha val="60000"/>
              </a:srgbClr>
            </a:glow>
          </a:effectLst>
        </p:spPr>
        <p:style>
          <a:lnRef idx="0">
            <a:scrgbClr r="0" g="0" b="0"/>
          </a:lnRef>
          <a:fillRef idx="0">
            <a:scrgbClr r="0" g="0" b="0"/>
          </a:fillRef>
          <a:effectRef idx="0">
            <a:scrgbClr r="0" g="0" b="0"/>
          </a:effectRef>
          <a:fontRef idx="minor">
            <a:schemeClr val="accent2"/>
          </a:fontRef>
        </p:style>
        <p:txBody>
          <a:bodyPr>
            <a:normAutofit/>
          </a:bodyPr>
          <a:lstStyle/>
          <a:p>
            <a:pPr marL="0" indent="0" algn="ctr">
              <a:buNone/>
            </a:pPr>
            <a:endParaRPr lang="es-CO" dirty="0"/>
          </a:p>
          <a:p>
            <a:pPr marL="0" indent="0" algn="ctr">
              <a:buNone/>
            </a:pPr>
            <a:r>
              <a:rPr lang="es-CO" sz="4000" b="1" dirty="0">
                <a:solidFill>
                  <a:srgbClr val="C00000"/>
                </a:solidFill>
              </a:rPr>
              <a:t>“As estrategias del enemigo”</a:t>
            </a:r>
          </a:p>
          <a:p>
            <a:pPr marL="0" indent="0" algn="ctr">
              <a:buNone/>
            </a:pPr>
            <a:r>
              <a:rPr lang="es-CO" sz="4000" b="1" dirty="0">
                <a:solidFill>
                  <a:schemeClr val="tx1"/>
                </a:solidFill>
              </a:rPr>
              <a:t>La solución al problema del mal</a:t>
            </a:r>
          </a:p>
          <a:p>
            <a:pPr marL="0" indent="0" algn="ctr">
              <a:buNone/>
            </a:pPr>
            <a:r>
              <a:rPr lang="es-CO" b="1" dirty="0">
                <a:solidFill>
                  <a:srgbClr val="002060"/>
                </a:solidFill>
              </a:rPr>
              <a:t>“Solo los que hayan estudiado diligentemente las Escrituras y hayan recibido el amor de la verdad en sus corazones, serán protegidos de los poderosos engaños que cautivarán al mundo. Merced al testimonio bíblico desabrirán al engañador bajo su disfraz. El tiempo de prueba llegara para todos”</a:t>
            </a:r>
          </a:p>
          <a:p>
            <a:pPr marL="0" indent="0" algn="ctr">
              <a:buNone/>
            </a:pPr>
            <a:r>
              <a:rPr lang="es-CO" sz="3200" b="1" dirty="0">
                <a:solidFill>
                  <a:srgbClr val="C00000"/>
                </a:solidFill>
              </a:rPr>
              <a:t>(CS p 565) </a:t>
            </a:r>
          </a:p>
          <a:p>
            <a:pPr marL="0" indent="0" algn="ctr">
              <a:buNone/>
            </a:pPr>
            <a:endParaRPr lang="es-CO" dirty="0"/>
          </a:p>
        </p:txBody>
      </p:sp>
    </p:spTree>
    <p:extLst>
      <p:ext uri="{BB962C8B-B14F-4D97-AF65-F5344CB8AC3E}">
        <p14:creationId xmlns:p14="http://schemas.microsoft.com/office/powerpoint/2010/main" val="2459589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4813"/>
            <a:ext cx="10515600" cy="6340839"/>
          </a:xfrm>
          <a:noFill/>
          <a:ln w="9525" cap="flat" cmpd="sng" algn="ctr">
            <a:solidFill>
              <a:schemeClr val="accent1"/>
            </a:solidFill>
            <a:prstDash val="solid"/>
            <a:round/>
            <a:headEnd type="none" w="med" len="med"/>
            <a:tailEnd type="none" w="med" len="med"/>
          </a:ln>
          <a:effectLst>
            <a:glow rad="228600">
              <a:schemeClr val="accent1">
                <a:satMod val="175000"/>
                <a:alpha val="40000"/>
              </a:schemeClr>
            </a:glow>
          </a:effectLst>
        </p:spPr>
        <p:style>
          <a:lnRef idx="0">
            <a:scrgbClr r="0" g="0" b="0"/>
          </a:lnRef>
          <a:fillRef idx="0">
            <a:scrgbClr r="0" g="0" b="0"/>
          </a:fillRef>
          <a:effectRef idx="0">
            <a:scrgbClr r="0" g="0" b="0"/>
          </a:effectRef>
          <a:fontRef idx="minor">
            <a:schemeClr val="accent1"/>
          </a:fontRef>
        </p:style>
        <p:txBody>
          <a:bodyPr>
            <a:normAutofit fontScale="92500" lnSpcReduction="20000"/>
          </a:bodyPr>
          <a:lstStyle/>
          <a:p>
            <a:pPr marL="0" indent="0">
              <a:buNone/>
            </a:pPr>
            <a:r>
              <a:rPr lang="es-CO" dirty="0">
                <a:solidFill>
                  <a:srgbClr val="FF0000"/>
                </a:solidFill>
              </a:rPr>
              <a:t>2 Pedro 3:8 </a:t>
            </a:r>
            <a:r>
              <a:rPr lang="es-CO" dirty="0"/>
              <a:t>se menciona que “</a:t>
            </a:r>
            <a:r>
              <a:rPr lang="es-CO" b="1" i="1" dirty="0"/>
              <a:t>delante del Señor un día es como mil años y mil años como un día</a:t>
            </a:r>
            <a:r>
              <a:rPr lang="es-CO" dirty="0"/>
              <a:t>”.</a:t>
            </a:r>
          </a:p>
          <a:p>
            <a:pPr marL="0" indent="0">
              <a:buNone/>
            </a:pPr>
            <a:r>
              <a:rPr lang="es-CO" dirty="0"/>
              <a:t>Desde la creación del mundo, Dios tenia establecido el periodo de tiempo que le daría a Satanás para desarrollar su supuesto mejor gobierno, seis días para trabajar: seis mil años. Un día mil años, seis días 6.000 años. </a:t>
            </a:r>
          </a:p>
          <a:p>
            <a:pPr marL="0" indent="0">
              <a:buNone/>
            </a:pPr>
            <a:r>
              <a:rPr lang="es-CO" dirty="0">
                <a:solidFill>
                  <a:srgbClr val="FF0000"/>
                </a:solidFill>
              </a:rPr>
              <a:t>Apo.20:5,6, </a:t>
            </a:r>
            <a:r>
              <a:rPr lang="es-CO" b="1" dirty="0"/>
              <a:t>menciona otro periodo de tiempo: un día = mil años: </a:t>
            </a:r>
            <a:r>
              <a:rPr lang="es-CO" dirty="0"/>
              <a:t> “Pero los demás muertos no volvieron a vivir, sino hasta que se cumplieran los mil años. Esta es la primera resurrección. 6 Bienaventurado y santo el que tiene parte en la primera resurrección. Sobre éstos la segunda muerte no tiene ningún poder; sino que serán sacerdotes de Dios y de Cristo, y reinarán con él por los mil años.</a:t>
            </a:r>
          </a:p>
          <a:p>
            <a:pPr marL="0" indent="0">
              <a:buNone/>
            </a:pPr>
            <a:endParaRPr lang="es-CO" dirty="0"/>
          </a:p>
          <a:p>
            <a:pPr marL="0" indent="0">
              <a:buNone/>
            </a:pPr>
            <a:r>
              <a:rPr lang="es-CO" dirty="0"/>
              <a:t>Este es séptimo día sábado, dedicado por Dios para descansar de toda labor secular, y dedicado exclusivamente para adorarlo a Él. </a:t>
            </a:r>
            <a:r>
              <a:rPr lang="es-CO" dirty="0">
                <a:solidFill>
                  <a:srgbClr val="FF0000"/>
                </a:solidFill>
              </a:rPr>
              <a:t>(Ver Gen.2:1-3; Ex. 20:8-11). </a:t>
            </a:r>
            <a:r>
              <a:rPr lang="es-CO" dirty="0"/>
              <a:t>Un día= mil años, que se iniciará una vez terminado el periodo de 6.000 años, con la 2VC, los santos serán resucitados, los santos vivos serán transformados, y todos juntos serán llevados al cielo donde reinarán con Cristo durante mil años, y al final de este periodo de tiempo, los impíos resucitarán para ser destruidos con Satanás para siempre. (Ver P.P. 355 p 3).</a:t>
            </a:r>
          </a:p>
          <a:p>
            <a:pPr marL="0" indent="0">
              <a:buNone/>
            </a:pPr>
            <a:endParaRPr lang="es-CO" dirty="0"/>
          </a:p>
        </p:txBody>
      </p:sp>
    </p:spTree>
    <p:extLst>
      <p:ext uri="{BB962C8B-B14F-4D97-AF65-F5344CB8AC3E}">
        <p14:creationId xmlns:p14="http://schemas.microsoft.com/office/powerpoint/2010/main" val="9086531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b="1" dirty="0"/>
              <a:t>En el principio Dios estableció seis días para trabajar, y el séptimo para la adoración.</a:t>
            </a:r>
          </a:p>
        </p:txBody>
      </p:sp>
      <p:sp>
        <p:nvSpPr>
          <p:cNvPr id="3" name="Marcador de contenido 2"/>
          <p:cNvSpPr>
            <a:spLocks noGrp="1"/>
          </p:cNvSpPr>
          <p:nvPr>
            <p:ph idx="1"/>
          </p:nvPr>
        </p:nvSpPr>
        <p:spPr>
          <a:xfrm>
            <a:off x="838200" y="5486400"/>
            <a:ext cx="10515600" cy="1139252"/>
          </a:xfrm>
        </p:spPr>
        <p:txBody>
          <a:bodyPr>
            <a:normAutofit fontScale="92500" lnSpcReduction="20000"/>
          </a:bodyPr>
          <a:lstStyle/>
          <a:p>
            <a:pPr marL="0" indent="0" algn="ctr">
              <a:buNone/>
            </a:pPr>
            <a:r>
              <a:rPr lang="es-CO" b="1" dirty="0">
                <a:solidFill>
                  <a:srgbClr val="FF0000"/>
                </a:solidFill>
              </a:rPr>
              <a:t>Por ende, cuando concluya el séptimo milenio, Ap.21.5 dice:</a:t>
            </a:r>
          </a:p>
          <a:p>
            <a:pPr marL="0" indent="0" algn="ctr">
              <a:buNone/>
            </a:pPr>
            <a:r>
              <a:rPr lang="es-CO" dirty="0"/>
              <a:t>“El que estaba sentado en el trono dijo: "</a:t>
            </a:r>
            <a:r>
              <a:rPr lang="es-CO" b="1" dirty="0"/>
              <a:t>He aquí yo hago nuevas todas las cosas." Y dijo: "Escribe, porque estas palabras son fieles y verdaderas</a:t>
            </a:r>
            <a:r>
              <a:rPr lang="es-CO" dirty="0"/>
              <a:t>” </a:t>
            </a:r>
          </a:p>
        </p:txBody>
      </p:sp>
      <p:pic>
        <p:nvPicPr>
          <p:cNvPr id="5" name="Imagen 4"/>
          <p:cNvPicPr>
            <a:picLocks noChangeAspect="1"/>
          </p:cNvPicPr>
          <p:nvPr/>
        </p:nvPicPr>
        <p:blipFill>
          <a:blip r:embed="rId2"/>
          <a:stretch>
            <a:fillRect/>
          </a:stretch>
        </p:blipFill>
        <p:spPr>
          <a:xfrm>
            <a:off x="3930857" y="1904327"/>
            <a:ext cx="3553919" cy="3226008"/>
          </a:xfrm>
          <a:prstGeom prst="rect">
            <a:avLst/>
          </a:prstGeom>
        </p:spPr>
      </p:pic>
      <p:pic>
        <p:nvPicPr>
          <p:cNvPr id="6" name="Imagen 5"/>
          <p:cNvPicPr>
            <a:picLocks noChangeAspect="1"/>
          </p:cNvPicPr>
          <p:nvPr/>
        </p:nvPicPr>
        <p:blipFill>
          <a:blip r:embed="rId3"/>
          <a:stretch>
            <a:fillRect/>
          </a:stretch>
        </p:blipFill>
        <p:spPr>
          <a:xfrm>
            <a:off x="915804" y="1904327"/>
            <a:ext cx="2857500" cy="3368434"/>
          </a:xfrm>
          <a:prstGeom prst="rect">
            <a:avLst/>
          </a:prstGeom>
        </p:spPr>
      </p:pic>
      <p:pic>
        <p:nvPicPr>
          <p:cNvPr id="7" name="Imagen 6"/>
          <p:cNvPicPr>
            <a:picLocks noChangeAspect="1"/>
          </p:cNvPicPr>
          <p:nvPr/>
        </p:nvPicPr>
        <p:blipFill>
          <a:blip r:embed="rId4"/>
          <a:stretch>
            <a:fillRect/>
          </a:stretch>
        </p:blipFill>
        <p:spPr>
          <a:xfrm>
            <a:off x="7719934" y="1904327"/>
            <a:ext cx="3633866" cy="3226008"/>
          </a:xfrm>
          <a:prstGeom prst="rect">
            <a:avLst/>
          </a:prstGeom>
        </p:spPr>
      </p:pic>
    </p:spTree>
    <p:extLst>
      <p:ext uri="{BB962C8B-B14F-4D97-AF65-F5344CB8AC3E}">
        <p14:creationId xmlns:p14="http://schemas.microsoft.com/office/powerpoint/2010/main" val="214492403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a:t>Adoración eterna en el séptimo día, después del séptimo milenio:</a:t>
            </a:r>
          </a:p>
        </p:txBody>
      </p:sp>
      <p:sp>
        <p:nvSpPr>
          <p:cNvPr id="3" name="Marcador de contenido 2"/>
          <p:cNvSpPr>
            <a:spLocks noGrp="1"/>
          </p:cNvSpPr>
          <p:nvPr>
            <p:ph idx="1"/>
          </p:nvPr>
        </p:nvSpPr>
        <p:spPr>
          <a:xfrm>
            <a:off x="838200" y="1825625"/>
            <a:ext cx="10515600" cy="485998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solidFill>
                  <a:srgbClr val="FF0000"/>
                </a:solidFill>
              </a:rPr>
              <a:t>Isa.66:22,23</a:t>
            </a:r>
            <a:r>
              <a:rPr lang="es-CO" dirty="0"/>
              <a:t>. "Porque como los cielos nuevos y la nueva tierra que yo hago permanecerán delante de mí", dice Jehová, "así permanecerá vuestra descendencia y vuestro nombre. 23 "Y de mes en mes, y de sábado en sábado, vendrán todos a adorar delante de mí", dice Jehová.</a:t>
            </a:r>
          </a:p>
          <a:p>
            <a:pPr marL="0" indent="0">
              <a:buNone/>
            </a:pPr>
            <a:endParaRPr lang="es-CO" sz="3500" b="1" dirty="0"/>
          </a:p>
          <a:p>
            <a:pPr marL="0" indent="0">
              <a:buNone/>
            </a:pPr>
            <a:r>
              <a:rPr lang="es-CO" sz="3500" b="1" dirty="0"/>
              <a:t>¿Cuál será el motivo de asistir cada sábado y cada mes, a la Santa ciudad de Jerusalén?</a:t>
            </a:r>
            <a:endParaRPr lang="es-CO" dirty="0"/>
          </a:p>
          <a:p>
            <a:pPr marL="0" indent="0">
              <a:buNone/>
            </a:pPr>
            <a:r>
              <a:rPr lang="es-CO" dirty="0">
                <a:solidFill>
                  <a:srgbClr val="FF0000"/>
                </a:solidFill>
              </a:rPr>
              <a:t>Apo.22:2</a:t>
            </a:r>
            <a:r>
              <a:rPr lang="es-CO" dirty="0"/>
              <a:t>. En medio de la calle de la ciudad y a uno y otro lado del río estaba el árbol de la vida, que produce doce frutos, dando cada mes su fruto; y las hojas del árbol eran para la sanidad de las naciones. </a:t>
            </a:r>
            <a:r>
              <a:rPr lang="es-CO" dirty="0">
                <a:solidFill>
                  <a:srgbClr val="FF0000"/>
                </a:solidFill>
              </a:rPr>
              <a:t>(Ver Eze.47:1; Zac.14:8).</a:t>
            </a:r>
          </a:p>
          <a:p>
            <a:pPr marL="0" indent="0">
              <a:buNone/>
            </a:pPr>
            <a:endParaRPr lang="es-CO" dirty="0"/>
          </a:p>
          <a:p>
            <a:pPr marL="0" indent="0">
              <a:buNone/>
            </a:pPr>
            <a:r>
              <a:rPr lang="es-CO" dirty="0"/>
              <a:t>Su propósito es comer del fruto del árbol de la vida, y beber de las aguas refrigerantes del rio que fluye del trono de Dios, representado por las hojas del árbol de la vida. La Palabra de Dios.</a:t>
            </a:r>
          </a:p>
          <a:p>
            <a:endParaRPr lang="es-CO" dirty="0"/>
          </a:p>
        </p:txBody>
      </p:sp>
    </p:spTree>
    <p:extLst>
      <p:ext uri="{BB962C8B-B14F-4D97-AF65-F5344CB8AC3E}">
        <p14:creationId xmlns:p14="http://schemas.microsoft.com/office/powerpoint/2010/main" val="1947199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dirty="0"/>
              <a:t>¿Qué sucederá después de los 6000 años de pecado, según Patriarcas y Profetas?</a:t>
            </a:r>
          </a:p>
        </p:txBody>
      </p:sp>
      <p:sp>
        <p:nvSpPr>
          <p:cNvPr id="3" name="Marcador de contenido 2"/>
          <p:cNvSpPr>
            <a:spLocks noGrp="1"/>
          </p:cNvSpPr>
          <p:nvPr>
            <p:ph idx="1"/>
          </p:nvPr>
        </p:nvSpPr>
        <p:spPr>
          <a:xfrm>
            <a:off x="838200" y="1825624"/>
            <a:ext cx="10515600" cy="4785037"/>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s-CO" dirty="0">
                <a:solidFill>
                  <a:srgbClr val="FF0000"/>
                </a:solidFill>
              </a:rPr>
              <a:t>Pagina 355.3 </a:t>
            </a:r>
            <a:r>
              <a:rPr lang="es-CO" dirty="0"/>
              <a:t>dice: “El gran plan de la redención dará por resultado el completo restablecimiento del favor de Dios para el mundo. Será restaurado todo lo que se perdió a causa del pecado. No solo el hombre, sino también la tierra, será redimida, para que sea la morada eterna de los obedientes. </a:t>
            </a:r>
          </a:p>
          <a:p>
            <a:r>
              <a:rPr lang="es-CO" dirty="0"/>
              <a:t>Durante SEIS MIL AÑOS, Satanás LUCHÓ POR MANTER LA POSESIÓN DE LA TIERRA. Pero se cumplirá el propósito original de Dios. “Tomarán el reino los santos del Altísimo, y poseerán el reino hasta el siglo, y hasta el siglo de los siglos” </a:t>
            </a:r>
            <a:r>
              <a:rPr lang="es-CO" dirty="0">
                <a:solidFill>
                  <a:srgbClr val="FF0000"/>
                </a:solidFill>
              </a:rPr>
              <a:t>(Daniel 7:18).</a:t>
            </a:r>
          </a:p>
          <a:p>
            <a:pPr marL="0" indent="0">
              <a:buNone/>
            </a:pPr>
            <a:endParaRPr lang="es-CO" dirty="0"/>
          </a:p>
          <a:p>
            <a:pPr marL="0" indent="0">
              <a:buNone/>
            </a:pPr>
            <a:r>
              <a:rPr lang="es-CO" b="1" u="sng" dirty="0"/>
              <a:t>Esta es la gran revelación de Dios para este tiempo</a:t>
            </a:r>
            <a:r>
              <a:rPr lang="es-CO" dirty="0"/>
              <a:t>, Con el sacrificio en el Edén se dio inicio a los 6.000 años de pecado. En el año 31 de J.C. con su muerte en el Calvario, se cumplieron 4.000 años, mas 2000 años, nos llevan al año 2031, que es el plazo límite.</a:t>
            </a:r>
          </a:p>
          <a:p>
            <a:pPr marL="0" indent="0">
              <a:buNone/>
            </a:pPr>
            <a:r>
              <a:rPr lang="es-CO" dirty="0"/>
              <a:t>Su sacrificio se realzó el día 14 del mes de Nisán, en pascua, Pero Cristo dijo que “El día y la hora de su regreso, nadie lo </a:t>
            </a:r>
            <a:r>
              <a:rPr lang="es-CO" u="sng" dirty="0"/>
              <a:t>sabe</a:t>
            </a:r>
            <a:r>
              <a:rPr lang="es-CO" dirty="0"/>
              <a:t>”. En ese momento. </a:t>
            </a:r>
            <a:r>
              <a:rPr lang="es-CO" dirty="0">
                <a:solidFill>
                  <a:srgbClr val="FF0000"/>
                </a:solidFill>
              </a:rPr>
              <a:t>(Mat.24:36),</a:t>
            </a:r>
            <a:r>
              <a:rPr lang="es-CO" dirty="0"/>
              <a:t>Porqué “Aquellos días serán </a:t>
            </a:r>
            <a:r>
              <a:rPr lang="es-CO" b="1" u="sng" dirty="0"/>
              <a:t>ACORTADOS</a:t>
            </a:r>
            <a:r>
              <a:rPr lang="es-CO" dirty="0"/>
              <a:t>, por causa de los escogidos”. </a:t>
            </a:r>
            <a:r>
              <a:rPr lang="es-CO" dirty="0">
                <a:solidFill>
                  <a:srgbClr val="FF0000"/>
                </a:solidFill>
              </a:rPr>
              <a:t>(Mat.24.22). </a:t>
            </a:r>
          </a:p>
        </p:txBody>
      </p:sp>
    </p:spTree>
    <p:extLst>
      <p:ext uri="{BB962C8B-B14F-4D97-AF65-F5344CB8AC3E}">
        <p14:creationId xmlns:p14="http://schemas.microsoft.com/office/powerpoint/2010/main" val="263760772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a:t>Dios dice que sus “secretos” serían revelados</a:t>
            </a:r>
          </a:p>
        </p:txBody>
      </p:sp>
      <p:sp>
        <p:nvSpPr>
          <p:cNvPr id="3" name="Marcador de contenido 2"/>
          <p:cNvSpPr>
            <a:spLocks noGrp="1"/>
          </p:cNvSpPr>
          <p:nvPr>
            <p:ph idx="1"/>
          </p:nvPr>
        </p:nvSpPr>
        <p:spPr>
          <a:xfrm>
            <a:off x="838200" y="1825624"/>
            <a:ext cx="10515600" cy="4800027"/>
          </a:xfrm>
          <a:effectLst>
            <a:glow rad="101600">
              <a:srgbClr val="C0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r>
              <a:rPr lang="es-CO" dirty="0">
                <a:solidFill>
                  <a:srgbClr val="FF0000"/>
                </a:solidFill>
              </a:rPr>
              <a:t>Amós 3:7</a:t>
            </a:r>
            <a:r>
              <a:rPr lang="es-CO" dirty="0"/>
              <a:t>. “Porque no hará nada Jehová, el Señor, sin revelar su secreto a sus siervos los profetas”.</a:t>
            </a:r>
          </a:p>
          <a:p>
            <a:pPr marL="0" indent="0">
              <a:buNone/>
            </a:pPr>
            <a:endParaRPr lang="es-CO" sz="3200" b="1" dirty="0"/>
          </a:p>
          <a:p>
            <a:pPr marL="0" indent="0">
              <a:buNone/>
            </a:pPr>
            <a:r>
              <a:rPr lang="es-CO" sz="3200" b="1" dirty="0"/>
              <a:t>¿EGW es la profeta de Dios para este tiempo. Si o no? Entonces: ¿Cuál es la razón para no creerle?</a:t>
            </a:r>
          </a:p>
          <a:p>
            <a:pPr marL="0" indent="0">
              <a:buNone/>
            </a:pPr>
            <a:endParaRPr lang="es-CO" sz="3200" b="1" dirty="0">
              <a:solidFill>
                <a:srgbClr val="FF0000"/>
              </a:solidFill>
            </a:endParaRPr>
          </a:p>
          <a:p>
            <a:pPr marL="0" indent="0">
              <a:buNone/>
            </a:pPr>
            <a:r>
              <a:rPr lang="es-CO" sz="3200" b="1" dirty="0">
                <a:solidFill>
                  <a:srgbClr val="FF0000"/>
                </a:solidFill>
              </a:rPr>
              <a:t>2 Crónicas 20:20 </a:t>
            </a:r>
            <a:r>
              <a:rPr lang="es-CO" sz="3200" dirty="0"/>
              <a:t>dice:</a:t>
            </a:r>
            <a:r>
              <a:rPr lang="es-CO" sz="3200" b="1" dirty="0"/>
              <a:t> </a:t>
            </a:r>
            <a:r>
              <a:rPr lang="es-CO" sz="3200" dirty="0"/>
              <a:t>Josafat, puesto en pie, dijo: "Oídme, Judá y habitantes de Jerusalén. (</a:t>
            </a:r>
            <a:r>
              <a:rPr lang="es-CO" sz="3200" i="1" u="sng" dirty="0"/>
              <a:t>O sea, miembros de la iglesia</a:t>
            </a:r>
            <a:r>
              <a:rPr lang="es-CO" sz="3200" dirty="0"/>
              <a:t>). </a:t>
            </a:r>
            <a:r>
              <a:rPr lang="es-CO" sz="3200" i="1" dirty="0"/>
              <a:t>Creed en Jehová, vuestro Dios y estaréis seguros; creed a sus profetas y seréis prosperados</a:t>
            </a:r>
            <a:r>
              <a:rPr lang="es-CO" sz="3200" dirty="0"/>
              <a:t>".</a:t>
            </a:r>
          </a:p>
          <a:p>
            <a:pPr marL="0" indent="0">
              <a:buNone/>
            </a:pPr>
            <a:endParaRPr lang="es-CO" sz="3200" b="1" dirty="0"/>
          </a:p>
          <a:p>
            <a:pPr marL="0" indent="0">
              <a:buNone/>
            </a:pPr>
            <a:r>
              <a:rPr lang="es-CO" sz="3200" b="1" dirty="0">
                <a:solidFill>
                  <a:srgbClr val="FF0000"/>
                </a:solidFill>
              </a:rPr>
              <a:t>Salmo 25:14 </a:t>
            </a:r>
            <a:r>
              <a:rPr lang="es-CO" sz="3200" b="1" dirty="0"/>
              <a:t>dice: “La comunión íntima de Jehová es con los que lo temen, </a:t>
            </a:r>
            <a:r>
              <a:rPr lang="es-CO" sz="3200" b="1" u="sng" dirty="0"/>
              <a:t>y a ellos hará conocer su pacto</a:t>
            </a:r>
            <a:r>
              <a:rPr lang="es-CO" sz="3200" b="1" dirty="0"/>
              <a:t>”. Su secreto. </a:t>
            </a:r>
            <a:r>
              <a:rPr lang="es-CO" sz="3200" dirty="0">
                <a:solidFill>
                  <a:srgbClr val="FF0000"/>
                </a:solidFill>
              </a:rPr>
              <a:t>(Ver Juan 16:13,14).</a:t>
            </a:r>
          </a:p>
        </p:txBody>
      </p:sp>
    </p:spTree>
    <p:extLst>
      <p:ext uri="{BB962C8B-B14F-4D97-AF65-F5344CB8AC3E}">
        <p14:creationId xmlns:p14="http://schemas.microsoft.com/office/powerpoint/2010/main" val="2724923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2800" b="1" dirty="0"/>
              <a:t>Sin embargo, en 1843/44, “La proclamación de una fecha determinada para la venida se Cristo suscitó gran oposición por parte de muchas personas de todas las clases, desde el pastor hasta el pecador más vicioso y atrevido.</a:t>
            </a:r>
            <a:endParaRPr lang="es-CO" sz="5400" b="1" dirty="0"/>
          </a:p>
        </p:txBody>
      </p:sp>
      <p:sp>
        <p:nvSpPr>
          <p:cNvPr id="3" name="Marcador de contenido 2"/>
          <p:cNvSpPr>
            <a:spLocks noGrp="1"/>
          </p:cNvSpPr>
          <p:nvPr>
            <p:ph idx="1"/>
          </p:nvPr>
        </p:nvSpPr>
        <p:spPr>
          <a:xfrm>
            <a:off x="838200" y="5021705"/>
            <a:ext cx="10515600" cy="1648918"/>
          </a:xfrm>
        </p:spPr>
        <p:txBody>
          <a:bodyPr>
            <a:normAutofit fontScale="92500" lnSpcReduction="20000"/>
          </a:bodyPr>
          <a:lstStyle/>
          <a:p>
            <a:pPr marL="0" indent="0" algn="ctr">
              <a:buNone/>
            </a:pPr>
            <a:r>
              <a:rPr lang="es-CO" dirty="0"/>
              <a:t>Cumpliéndose así las palabras de la profecía que decía: “En los postreros días vendrán burladores, andando según sus propias concupiscencias, y diciendo: ¿Dónde está la promesa de su advenimiento? Porque desde el día en que los padres durmieron, todas las cosas permanecen así como desde el principio de la creación“. </a:t>
            </a:r>
            <a:r>
              <a:rPr lang="es-CO" dirty="0">
                <a:solidFill>
                  <a:srgbClr val="FF0000"/>
                </a:solidFill>
              </a:rPr>
              <a:t>(2pedro 3.3,4; CS 319-320. 3).</a:t>
            </a:r>
          </a:p>
        </p:txBody>
      </p:sp>
      <p:pic>
        <p:nvPicPr>
          <p:cNvPr id="4" name="Imagen 3"/>
          <p:cNvPicPr>
            <a:picLocks noChangeAspect="1"/>
          </p:cNvPicPr>
          <p:nvPr/>
        </p:nvPicPr>
        <p:blipFill>
          <a:blip r:embed="rId2"/>
          <a:stretch>
            <a:fillRect/>
          </a:stretch>
        </p:blipFill>
        <p:spPr>
          <a:xfrm>
            <a:off x="838200" y="1840590"/>
            <a:ext cx="4648200" cy="2864720"/>
          </a:xfrm>
          <a:prstGeom prst="rect">
            <a:avLst/>
          </a:prstGeom>
        </p:spPr>
      </p:pic>
      <p:pic>
        <p:nvPicPr>
          <p:cNvPr id="5" name="Imagen 4"/>
          <p:cNvPicPr>
            <a:picLocks noChangeAspect="1"/>
          </p:cNvPicPr>
          <p:nvPr/>
        </p:nvPicPr>
        <p:blipFill>
          <a:blip r:embed="rId3"/>
          <a:stretch>
            <a:fillRect/>
          </a:stretch>
        </p:blipFill>
        <p:spPr>
          <a:xfrm>
            <a:off x="5771212" y="1858780"/>
            <a:ext cx="5582587" cy="3013023"/>
          </a:xfrm>
          <a:prstGeom prst="rect">
            <a:avLst/>
          </a:prstGeom>
        </p:spPr>
      </p:pic>
    </p:spTree>
    <p:extLst>
      <p:ext uri="{BB962C8B-B14F-4D97-AF65-F5344CB8AC3E}">
        <p14:creationId xmlns:p14="http://schemas.microsoft.com/office/powerpoint/2010/main" val="384148382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9764"/>
            <a:ext cx="10515600" cy="6265888"/>
          </a:xfrm>
          <a:effectLst>
            <a:glow rad="101600">
              <a:schemeClr val="tx1">
                <a:alpha val="60000"/>
              </a:schemeClr>
            </a:glow>
          </a:effectLst>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s-CO" dirty="0"/>
              <a:t>Nota: Aquel acontecimiento de la 2VC el 22 de Octubre de 1844 no sucedió, debido a que Miller interpretó mal </a:t>
            </a:r>
            <a:r>
              <a:rPr lang="es-CO" dirty="0">
                <a:solidFill>
                  <a:srgbClr val="FF0000"/>
                </a:solidFill>
              </a:rPr>
              <a:t>Daniel 7:13 que dice:</a:t>
            </a:r>
            <a:r>
              <a:rPr lang="es-CO" dirty="0"/>
              <a:t> “Miraba yo en la visión de la noche, y vi que con las nubes del cielo venía uno como un hijo de hombre; vino hasta el Anciano de días, y lo hicieron acercarse delante de él”. </a:t>
            </a:r>
          </a:p>
          <a:p>
            <a:pPr lvl="1"/>
            <a:endParaRPr lang="es-CO" sz="2800" dirty="0"/>
          </a:p>
          <a:p>
            <a:pPr lvl="1"/>
            <a:r>
              <a:rPr lang="es-CO" sz="2800" dirty="0"/>
              <a:t>El texto no dice que Cristo vendría a la tierra, sino que llegaría ante el “Anciano de días”, para iniciar la “purificación del Santuario”, que tubo lugar en 1844, según el cronograma profético de los 2.300 días, anunciado en </a:t>
            </a:r>
            <a:r>
              <a:rPr lang="es-CO" sz="2800" dirty="0">
                <a:solidFill>
                  <a:srgbClr val="FF0000"/>
                </a:solidFill>
              </a:rPr>
              <a:t>Daniel 8:14.</a:t>
            </a:r>
          </a:p>
          <a:p>
            <a:pPr lvl="1"/>
            <a:r>
              <a:rPr lang="es-CO" sz="2800" dirty="0"/>
              <a:t> Por tanto, no confundamos ese acontecimiento con el de los 6000 años de pecado, que sí está firmemente arraigado en la Biblia y el EP, Rebelado por Dios al apóstol Pedro en </a:t>
            </a:r>
            <a:r>
              <a:rPr lang="es-CO" sz="2800" dirty="0">
                <a:solidFill>
                  <a:srgbClr val="FF0000"/>
                </a:solidFill>
              </a:rPr>
              <a:t>2 Pedro 3:8; Juan en Ap.20:5-7; y EGW, en 1858</a:t>
            </a:r>
            <a:r>
              <a:rPr lang="es-CO" sz="2800" dirty="0"/>
              <a:t>, en una visión que duro dos horas, para ser proclamado a la iglesia y a todo el mundo, poco antes de la 2VC. </a:t>
            </a:r>
          </a:p>
        </p:txBody>
      </p:sp>
    </p:spTree>
    <p:extLst>
      <p:ext uri="{BB962C8B-B14F-4D97-AF65-F5344CB8AC3E}">
        <p14:creationId xmlns:p14="http://schemas.microsoft.com/office/powerpoint/2010/main" val="68750083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30213"/>
            <a:ext cx="10515600" cy="1325563"/>
          </a:xfrm>
        </p:spPr>
        <p:txBody>
          <a:bodyPr>
            <a:noAutofit/>
          </a:bodyPr>
          <a:lstStyle/>
          <a:p>
            <a:r>
              <a:rPr lang="es-CO" sz="2400" dirty="0"/>
              <a:t>En 1844, con el llamado de Miller concerniente a que Cristo vendría el 22 de Octubre, hubo un reavivamiento espiritual y una reforma, con esas personas Dios organizó la Iglesia Adventista en 1863, y hoy la iglesia dice: “</a:t>
            </a:r>
            <a:r>
              <a:rPr lang="es-CO" sz="2400" b="1" dirty="0"/>
              <a:t>Yo soy rico, estoy enriquecido, y nada necesito</a:t>
            </a:r>
            <a:r>
              <a:rPr lang="es-CO" sz="2400" dirty="0"/>
              <a:t>”. Dios responde: </a:t>
            </a:r>
            <a:r>
              <a:rPr lang="es-CO" sz="2400" dirty="0">
                <a:solidFill>
                  <a:srgbClr val="FF0000"/>
                </a:solidFill>
              </a:rPr>
              <a:t>(Ver Apoc.3:15, 16, 17up, 18-22).</a:t>
            </a:r>
            <a:endParaRPr lang="es-CO" sz="3600" dirty="0">
              <a:solidFill>
                <a:srgbClr val="FF0000"/>
              </a:solidFill>
            </a:endParaRPr>
          </a:p>
        </p:txBody>
      </p:sp>
      <p:sp>
        <p:nvSpPr>
          <p:cNvPr id="3" name="Marcador de contenido 2"/>
          <p:cNvSpPr>
            <a:spLocks noGrp="1"/>
          </p:cNvSpPr>
          <p:nvPr>
            <p:ph idx="1"/>
          </p:nvPr>
        </p:nvSpPr>
        <p:spPr>
          <a:xfrm>
            <a:off x="838200" y="1825624"/>
            <a:ext cx="10515600" cy="4800027"/>
          </a:xfrm>
          <a:effectLst>
            <a:glow rad="101600">
              <a:srgbClr val="FF0000">
                <a:alpha val="60000"/>
              </a:srgb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CO" dirty="0"/>
              <a:t>1 </a:t>
            </a:r>
            <a:r>
              <a:rPr lang="es-CO" dirty="0">
                <a:solidFill>
                  <a:srgbClr val="FF0000"/>
                </a:solidFill>
              </a:rPr>
              <a:t>Dios pide un reavivamiento, y una reforma espiritual. Mientras esto no tenga lugar, aquellos que son tibios desagradaran cada vez más al Señor, hasta que por fin se negará a reconocerlos como hijos suyos.</a:t>
            </a:r>
          </a:p>
          <a:p>
            <a:r>
              <a:rPr lang="es-CO" dirty="0"/>
              <a:t>2 </a:t>
            </a:r>
            <a:r>
              <a:rPr lang="es-CO" dirty="0">
                <a:solidFill>
                  <a:srgbClr val="FF0000"/>
                </a:solidFill>
              </a:rPr>
              <a:t>Un reavivamiento y una reforma deben ocurrir bajo la ministración del Espíritu Santo. El reavivamiento y la reforma son dos cosas diferentes. </a:t>
            </a:r>
          </a:p>
          <a:p>
            <a:r>
              <a:rPr lang="es-CO" dirty="0"/>
              <a:t>4 </a:t>
            </a:r>
            <a:r>
              <a:rPr lang="es-CO" dirty="0">
                <a:solidFill>
                  <a:srgbClr val="FF0000"/>
                </a:solidFill>
              </a:rPr>
              <a:t>El reavivamiento significa una renovación de la vida espiritual, un avivamiento de las facultades de la mente y una resurrección de la muerte espiritual.</a:t>
            </a:r>
          </a:p>
          <a:p>
            <a:r>
              <a:rPr lang="es-CO" dirty="0"/>
              <a:t>5 </a:t>
            </a:r>
            <a:r>
              <a:rPr lang="es-CO" dirty="0">
                <a:solidFill>
                  <a:srgbClr val="FF0000"/>
                </a:solidFill>
              </a:rPr>
              <a:t>La reforma significa una reorganización un cambio de ideas y teorías, en hábitos y Prácticas.</a:t>
            </a:r>
          </a:p>
          <a:p>
            <a:r>
              <a:rPr lang="es-CO" dirty="0"/>
              <a:t>6 </a:t>
            </a:r>
            <a:r>
              <a:rPr lang="es-CO" dirty="0">
                <a:solidFill>
                  <a:srgbClr val="FF0000"/>
                </a:solidFill>
              </a:rPr>
              <a:t>la reforma no producirá el buen fruto de justicia a menos que esté conectada con el reavivamiento del espíritu. </a:t>
            </a:r>
          </a:p>
          <a:p>
            <a:r>
              <a:rPr lang="es-CO" dirty="0"/>
              <a:t>7 </a:t>
            </a:r>
            <a:r>
              <a:rPr lang="es-CO" dirty="0">
                <a:solidFill>
                  <a:srgbClr val="FF0000"/>
                </a:solidFill>
              </a:rPr>
              <a:t>El reavivamiento y la reforma han de hacer su obra, Dios envía este llamado de Clarín Ver </a:t>
            </a:r>
            <a:r>
              <a:rPr lang="es-CO" dirty="0"/>
              <a:t>Ap. 3:18</a:t>
            </a:r>
          </a:p>
          <a:p>
            <a:pPr marL="0" indent="0">
              <a:buNone/>
            </a:pPr>
            <a:r>
              <a:rPr lang="es-CO" b="1" dirty="0"/>
              <a:t>Por lo tanto, te aconsejo que compres de mi: oro afinado en fuego, para que seas rico; vestidos blancos, para cubrir la vergüenza de tu desnudez; y colirio para ungir tus ojos y puedas ver.﻿</a:t>
            </a:r>
          </a:p>
        </p:txBody>
      </p:sp>
    </p:spTree>
    <p:extLst>
      <p:ext uri="{BB962C8B-B14F-4D97-AF65-F5344CB8AC3E}">
        <p14:creationId xmlns:p14="http://schemas.microsoft.com/office/powerpoint/2010/main" val="114714439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ircle(in)">
                                      <p:cBhvr>
                                        <p:cTn id="4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62575" y="254832"/>
            <a:ext cx="5238750" cy="4474564"/>
          </a:xfrm>
          <a:prstGeom prst="rect">
            <a:avLst/>
          </a:prstGeom>
        </p:spPr>
      </p:pic>
      <p:pic>
        <p:nvPicPr>
          <p:cNvPr id="5" name="Imagen 4"/>
          <p:cNvPicPr>
            <a:picLocks noChangeAspect="1"/>
          </p:cNvPicPr>
          <p:nvPr/>
        </p:nvPicPr>
        <p:blipFill>
          <a:blip r:embed="rId3"/>
          <a:stretch>
            <a:fillRect/>
          </a:stretch>
        </p:blipFill>
        <p:spPr>
          <a:xfrm>
            <a:off x="6479652" y="254832"/>
            <a:ext cx="5128979" cy="4474564"/>
          </a:xfrm>
          <a:prstGeom prst="rect">
            <a:avLst/>
          </a:prstGeom>
        </p:spPr>
      </p:pic>
      <p:sp>
        <p:nvSpPr>
          <p:cNvPr id="3" name="Rectángulo 2"/>
          <p:cNvSpPr/>
          <p:nvPr/>
        </p:nvSpPr>
        <p:spPr>
          <a:xfrm>
            <a:off x="362575" y="4841106"/>
            <a:ext cx="5238750" cy="163121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000" b="1" dirty="0"/>
              <a:t>Como hijos de Dios, nuestra preparación debe ser constante, debido a que somos mortales, pero la fecha del 2031, indica que el tiempo límite, no será más. No permitas que el sueño tome ventaja sobre ti. DESPIERTA Y PREPÁRATE. </a:t>
            </a:r>
          </a:p>
        </p:txBody>
      </p:sp>
      <p:sp>
        <p:nvSpPr>
          <p:cNvPr id="6" name="Rectángulo 5"/>
          <p:cNvSpPr/>
          <p:nvPr/>
        </p:nvSpPr>
        <p:spPr>
          <a:xfrm>
            <a:off x="6479652" y="4841105"/>
            <a:ext cx="5128979"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b="1" dirty="0"/>
              <a:t>La parábola de las diez vírgenes, fatuas y prudentes, indica que la iglesia debe ser despertada para ese magno acontecimiento. Pero la iglesia se niega a ser despertada, y está en un proceso de decadencia moral, semejante a la 1VC. </a:t>
            </a:r>
            <a:r>
              <a:rPr lang="es-CO" b="1" dirty="0">
                <a:solidFill>
                  <a:srgbClr val="FF0000"/>
                </a:solidFill>
              </a:rPr>
              <a:t>(Ver Juan 1:10,11; Luc. 18.8). </a:t>
            </a:r>
          </a:p>
        </p:txBody>
      </p:sp>
    </p:spTree>
    <p:extLst>
      <p:ext uri="{BB962C8B-B14F-4D97-AF65-F5344CB8AC3E}">
        <p14:creationId xmlns:p14="http://schemas.microsoft.com/office/powerpoint/2010/main" val="34241523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1699</TotalTime>
  <Words>2709</Words>
  <Application>Microsoft Office PowerPoint</Application>
  <PresentationFormat>Panorámica</PresentationFormat>
  <Paragraphs>81</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18</vt:i4>
      </vt:variant>
    </vt:vector>
  </HeadingPairs>
  <TitlesOfParts>
    <vt:vector size="22" baseType="lpstr">
      <vt:lpstr>Arial</vt:lpstr>
      <vt:lpstr>Calibri</vt:lpstr>
      <vt:lpstr>Calibri Light</vt:lpstr>
      <vt:lpstr>Tema de Office</vt:lpstr>
      <vt:lpstr>EL DÍA MEMORABLE</vt:lpstr>
      <vt:lpstr>Iniciación de la pascua</vt:lpstr>
      <vt:lpstr>Presentación de PowerPoint</vt:lpstr>
      <vt:lpstr>Este día os será memorable, y lo celebraréis como fiesta solemne para Jehová durante vuestras generaciones; por estatuto perpetuo lo celebraréis</vt:lpstr>
      <vt:lpstr>Presentación de PowerPoint</vt:lpstr>
      <vt:lpstr>Cronograma profético de la pascua</vt:lpstr>
      <vt:lpstr>Presentación de PowerPoint</vt:lpstr>
      <vt:lpstr>LA GRAN CONTROVERSIA; EL CONFLICTO DE LOS SIGLOS,  QUE COMENZÓ EN EL EDÉN, ESTÁ POR TERMINAR</vt:lpstr>
      <vt:lpstr>Queridos hermanos y amigos: aprochemos este corto tiempo de gracia que nos queda y apropiémonos de los méritos de Cristo.</vt:lpstr>
      <vt:lpstr>Presentación de PowerPoint</vt:lpstr>
      <vt:lpstr>En el principio Dios estableció seis días para trabajar, y el séptimo para la adoración.</vt:lpstr>
      <vt:lpstr>Adoración eterna en el séptimo día, después del séptimo milenio:</vt:lpstr>
      <vt:lpstr>¿Qué sucederá después de los 6000 años de pecado, según Patriarcas y Profetas?</vt:lpstr>
      <vt:lpstr>Dios dice que sus “secretos” serían revelados</vt:lpstr>
      <vt:lpstr>Sin embargo, en 1843/44, “La proclamación de una fecha determinada para la venida se Cristo suscitó gran oposición por parte de muchas personas de todas las clases, desde el pastor hasta el pecador más vicioso y atrevido.</vt:lpstr>
      <vt:lpstr>Presentación de PowerPoint</vt:lpstr>
      <vt:lpstr>En 1844, con el llamado de Miller concerniente a que Cristo vendría el 22 de Octubre, hubo un reavivamiento espiritual y una reforma, con esas personas Dios organizó la Iglesia Adventista en 1863, y hoy la iglesia dice: “Yo soy rico, estoy enriquecido, y nada necesito”. Dios responde: (Ver Apoc.3:15, 16, 17up, 18-22).</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Usuario</cp:lastModifiedBy>
  <cp:revision>89</cp:revision>
  <dcterms:created xsi:type="dcterms:W3CDTF">2017-02-28T06:51:13Z</dcterms:created>
  <dcterms:modified xsi:type="dcterms:W3CDTF">2017-03-11T02:05:51Z</dcterms:modified>
</cp:coreProperties>
</file>